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73" r:id="rId14"/>
    <p:sldId id="268" r:id="rId15"/>
    <p:sldId id="274" r:id="rId16"/>
    <p:sldId id="269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80485" autoAdjust="0"/>
  </p:normalViewPr>
  <p:slideViewPr>
    <p:cSldViewPr snapToGrid="0">
      <p:cViewPr varScale="1">
        <p:scale>
          <a:sx n="117" d="100"/>
          <a:sy n="117" d="100"/>
        </p:scale>
        <p:origin x="1638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안녕하세요 에이리스에서 2달간 인턴십을 진행한 진민주입니다.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지금까지 진행한 것을 발표하도록 하겠습니다.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0f2fdf30d3_0_9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0f2fdf30d3_0_9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합성한 이미지도 </a:t>
            </a:r>
            <a:r>
              <a:rPr lang="ko-KR" altLang="en-US" dirty="0"/>
              <a:t>카테고리 별로 색깔을 다르게 해서 </a:t>
            </a:r>
            <a:r>
              <a:rPr lang="ko" altLang="ko-KR" dirty="0"/>
              <a:t>seg, bbox</a:t>
            </a:r>
            <a:r>
              <a:rPr lang="ko-KR" altLang="en-US" dirty="0"/>
              <a:t>의 값이 잘 저장되었는지 확인했습니다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0f2fdf30d3_0_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0f2fdf30d3_0_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그리고 jitter를 이용해서 </a:t>
            </a:r>
            <a:r>
              <a:rPr lang="ko-KR" altLang="en-US" dirty="0"/>
              <a:t>이미지를 변형시켰습니다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f2fdf30d3_0_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f2fdf30d3_0_9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이때까지 만든 이미지를 </a:t>
            </a:r>
            <a:r>
              <a:rPr lang="ko" dirty="0">
                <a:solidFill>
                  <a:schemeClr val="dk1"/>
                </a:solidFill>
              </a:rPr>
              <a:t>mask rcnn모델을 사용해서 </a:t>
            </a:r>
            <a:r>
              <a:rPr lang="ko" dirty="0"/>
              <a:t>학습시켰습니다.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해당 사진은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ko-KR" dirty="0"/>
              <a:t>highlow</a:t>
            </a:r>
            <a:r>
              <a:rPr lang="en-US" altLang="ko" dirty="0"/>
              <a:t> </a:t>
            </a:r>
            <a:r>
              <a:rPr lang="ko-KR" altLang="en-US" dirty="0"/>
              <a:t>이미지를 같이 돌리고 </a:t>
            </a:r>
            <a:r>
              <a:rPr lang="en-US" altLang="ko-KR" dirty="0"/>
              <a:t>jitter</a:t>
            </a:r>
            <a:r>
              <a:rPr lang="ko-KR" altLang="en-US" dirty="0"/>
              <a:t>시킨 이미지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 </a:t>
            </a:r>
            <a:r>
              <a:rPr lang="ko" altLang="ko-KR" dirty="0"/>
              <a:t>train, validation, test을 8:1:1 비율로 나눴을 때의 결과입니다.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12837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altLang="ko-KR" dirty="0"/>
              <a:t>P-R </a:t>
            </a:r>
            <a:r>
              <a:rPr lang="ko-KR" altLang="en-US" dirty="0"/>
              <a:t>곡선을 그렸을 때 다음과 같이 대체로 </a:t>
            </a:r>
            <a:r>
              <a:rPr lang="en-US" altLang="ko-KR" dirty="0"/>
              <a:t>precision</a:t>
            </a:r>
            <a:r>
              <a:rPr lang="ko-KR" altLang="en-US" dirty="0"/>
              <a:t>이 </a:t>
            </a:r>
            <a:r>
              <a:rPr lang="en-US" altLang="ko-KR" dirty="0"/>
              <a:t>1</a:t>
            </a:r>
            <a:r>
              <a:rPr lang="ko-KR" altLang="en-US" dirty="0"/>
              <a:t>이고 </a:t>
            </a:r>
            <a:r>
              <a:rPr lang="en-US" altLang="ko-KR" dirty="0"/>
              <a:t>recall</a:t>
            </a:r>
            <a:r>
              <a:rPr lang="ko-KR" altLang="en-US" dirty="0"/>
              <a:t>은 감소하는 모습을 볼 수 있습니다</a:t>
            </a:r>
            <a:r>
              <a:rPr lang="en-US" altLang="ko-KR" dirty="0"/>
              <a:t>.</a:t>
            </a:r>
          </a:p>
          <a:p>
            <a:pPr marL="158750" indent="0">
              <a:buNone/>
            </a:pPr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pPr marL="158750" indent="0">
              <a:buNone/>
            </a:pPr>
            <a:r>
              <a:rPr lang="en-US" altLang="ko-KR" dirty="0"/>
              <a:t>11</a:t>
            </a:r>
            <a:r>
              <a:rPr lang="ko-KR" altLang="en-US" dirty="0"/>
              <a:t>점 </a:t>
            </a:r>
            <a:r>
              <a:rPr lang="ko-KR" altLang="en-US" dirty="0" err="1"/>
              <a:t>보간법으로</a:t>
            </a:r>
            <a:r>
              <a:rPr lang="ko-KR" altLang="en-US" dirty="0"/>
              <a:t> </a:t>
            </a:r>
            <a:r>
              <a:rPr lang="en-US" altLang="ko-KR" dirty="0"/>
              <a:t>AP</a:t>
            </a:r>
            <a:r>
              <a:rPr lang="ko-KR" altLang="en-US" dirty="0"/>
              <a:t>를 구하면 평균적으로 </a:t>
            </a:r>
            <a:r>
              <a:rPr lang="en-US" altLang="ko-KR" dirty="0"/>
              <a:t>0.9 </a:t>
            </a:r>
            <a:r>
              <a:rPr lang="ko-KR" altLang="en-US" dirty="0"/>
              <a:t>값이 나옵니다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470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0f2fdf30d3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0f2fdf30d3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dirty="0"/>
              <a:t>Train validation</a:t>
            </a:r>
            <a:r>
              <a:rPr lang="ko-KR" altLang="en-US" dirty="0"/>
              <a:t>은 </a:t>
            </a:r>
            <a:r>
              <a:rPr lang="en-US" altLang="ko-KR" dirty="0"/>
              <a:t>9:1 </a:t>
            </a:r>
            <a:r>
              <a:rPr lang="ko-KR" altLang="en-US" dirty="0"/>
              <a:t>비율로 하고 만든 이미지가 아닌 다른 </a:t>
            </a:r>
            <a:r>
              <a:rPr lang="en-US" altLang="ko-KR" dirty="0"/>
              <a:t>test </a:t>
            </a:r>
            <a:r>
              <a:rPr lang="ko-KR" altLang="en-US" dirty="0"/>
              <a:t>이미지로도 탐지 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예제 </a:t>
            </a:r>
            <a:r>
              <a:rPr lang="ko" dirty="0"/>
              <a:t>사진을 보시면</a:t>
            </a:r>
            <a:r>
              <a:rPr lang="en-US" altLang="ko" dirty="0"/>
              <a:t> </a:t>
            </a:r>
            <a:r>
              <a:rPr lang="ko-KR" altLang="en-US" dirty="0"/>
              <a:t>원본에는 </a:t>
            </a:r>
            <a:r>
              <a:rPr lang="en-US" altLang="ko-KR" dirty="0"/>
              <a:t>3</a:t>
            </a:r>
            <a:r>
              <a:rPr lang="ko-KR" altLang="en-US" dirty="0"/>
              <a:t>개의 카테고리 이미지가 있는데</a:t>
            </a:r>
            <a:r>
              <a:rPr lang="ko" dirty="0"/>
              <a:t> train, validation 이미지와 달라서 오 탐지되는 것이 많았습니다.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0f2fdf30d3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0f2fdf30d3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P-R</a:t>
            </a:r>
            <a:r>
              <a:rPr lang="ko-KR" altLang="en-US" dirty="0"/>
              <a:t>곡선도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AP </a:t>
            </a:r>
            <a:r>
              <a:rPr lang="ko-KR" altLang="en-US" dirty="0"/>
              <a:t>값도 좋지 않게 나오는 것을 볼 수 있습니다</a:t>
            </a:r>
            <a:r>
              <a:rPr lang="en-US" altLang="ko-KR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해당 하는 부분을 해결하고 싶었지만 아쉽게도 인턴십이 끝나서 여기까지 진행했습니다.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05808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0f2fdf30d3_0_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0f2fdf30d3_0_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dirty="0"/>
              <a:t>발표는 여기까지입니다. 들어주셔서 감사합니다.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0f2fdf30d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0f2fdf30d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목차는 다음과 같습니다. 진행했던 순서대로 간단하게 발표하도록 하겠습니다.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0f2fdf30d3_0_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0f2fdf30d3_0_8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프로젝트를 하면서 주어진 이미지의 정보들이 저장된 json 파일을 잘 변경하는 것이 중요했습니다.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/>
              <a:t>J</a:t>
            </a:r>
            <a:r>
              <a:rPr lang="ko" dirty="0"/>
              <a:t>son</a:t>
            </a:r>
            <a:r>
              <a:rPr lang="ko-KR" altLang="en-US" dirty="0"/>
              <a:t>에서 </a:t>
            </a:r>
            <a:r>
              <a:rPr lang="ko" dirty="0"/>
              <a:t>제일 중요했던 </a:t>
            </a:r>
            <a:r>
              <a:rPr lang="ko-KR" altLang="en-US" dirty="0"/>
              <a:t>부분인 </a:t>
            </a:r>
            <a:r>
              <a:rPr lang="en-US" altLang="ko-KR" dirty="0"/>
              <a:t>segmentation</a:t>
            </a:r>
            <a:r>
              <a:rPr lang="ko-KR" altLang="en-US" dirty="0"/>
              <a:t>과 </a:t>
            </a:r>
            <a:r>
              <a:rPr lang="en-US" altLang="ko-KR" dirty="0" err="1"/>
              <a:t>bbox</a:t>
            </a:r>
            <a:r>
              <a:rPr lang="ko-KR" altLang="en-US" dirty="0"/>
              <a:t>를 소개하겠습니다</a:t>
            </a:r>
            <a:r>
              <a:rPr lang="ko" dirty="0"/>
              <a:t>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segmentation은 해당 이미지의 겉 테두리 x, y 좌표 값이 차례대로 저장되어 있고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bbox는 해당 이미지의 x, y, w</a:t>
            </a:r>
            <a:r>
              <a:rPr lang="en-US" altLang="ko" dirty="0" err="1"/>
              <a:t>idth</a:t>
            </a:r>
            <a:r>
              <a:rPr lang="ko" dirty="0"/>
              <a:t>, h</a:t>
            </a:r>
            <a:r>
              <a:rPr lang="en-US" altLang="ko" dirty="0"/>
              <a:t>eight</a:t>
            </a:r>
            <a:r>
              <a:rPr lang="ko" dirty="0"/>
              <a:t> 값이 저장되어 있습니다.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0f2fdf30d3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0f2fdf30d3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먼저 주어진 이미지를 랜덤하게 resize해서 증강하는 것을 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증강하는 방식은 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fx, fy를 랜덤하게 구하고,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(클릭)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원본 이미지에서 fx, fy를 이용해서 상대크기로 변경했습니다.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(클릭)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json에 저장될 segmentation은 fx, fy을 이용한 해당 공식으로 저장하고, bbox는 resize한 이미지의 shape값으로 저장했습니다.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0f2fdf30d3_0_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0f2fdf30d3_0_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증강 시키기 전의 예제 폴더입니다. 현재 01353.png가 마지막에 있는 것을 볼 수 있습니다.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0f2fdf30d3_0_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0f2fdf30d3_0_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증강 시키면 원본 첫번째 이미지부터 resize한 이미지가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마지막 이름에서 </a:t>
            </a:r>
            <a:r>
              <a:rPr lang="en-US" altLang="ko-KR" dirty="0"/>
              <a:t>1</a:t>
            </a:r>
            <a:r>
              <a:rPr lang="ko-KR" altLang="en-US" dirty="0"/>
              <a:t>씩 더해 </a:t>
            </a:r>
            <a:r>
              <a:rPr lang="ko" dirty="0"/>
              <a:t>순서대로 저장됩니다.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0f2fdf30d3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0f2fdf30d3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증강한 이미지들의 json 파일이 잘 저장되었는지 segmentation과 bbox를 그려서 확인했습니다.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opencv의 fillpoly로 segmenation을 칠하고, rectangle로 bbox를 그렸습니다.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0f2fdf30d3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0f2fdf30d3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다양한 이미지 중에서 knife, gun, battery, laserpointer만 사용하기 위해서 해당 카테고리들을 단일화했습니다.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그리고 카테고리 당 10,000개의 이미지를 앞서 한 것처럼 resize해서 생성했고 해당 이미지를 계속해서 사용했습니다.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0f2fdf30d3_0_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0f2fdf30d3_0_8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앞서 만든 이미지와 background image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들을 랜덤한 위치와 랜덤한 이미지로 합성시켰습니다.</a:t>
            </a:r>
            <a:endParaRPr lang="en-US" altLang="k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한 개의 background image에 카테고리 당 3개~5개의 카테고리 이미지를 합성시켰습니다.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사진처럼 high와 low 이미지는 동일한 위치에 합성해서 총 20,000장의 이미지를 </a:t>
            </a:r>
            <a:r>
              <a:rPr lang="ko"/>
              <a:t>만들었습니다.</a:t>
            </a:r>
            <a:endParaRPr lang="en-US" altLang="ko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/>
              <a:t>그리고 </a:t>
            </a:r>
            <a:r>
              <a:rPr lang="en-US" altLang="ko-KR"/>
              <a:t>highlow </a:t>
            </a:r>
            <a:r>
              <a:rPr lang="ko-KR" altLang="en-US"/>
              <a:t>이미지 폴더</a:t>
            </a:r>
            <a:r>
              <a:rPr lang="en-US" altLang="ko-KR"/>
              <a:t>, high</a:t>
            </a:r>
            <a:r>
              <a:rPr lang="ko-KR" altLang="en-US"/>
              <a:t>만 있는 폴더</a:t>
            </a:r>
            <a:r>
              <a:rPr lang="en-US" altLang="ko-KR"/>
              <a:t>, low</a:t>
            </a:r>
            <a:r>
              <a:rPr lang="ko-KR" altLang="en-US"/>
              <a:t>만 있는 폴더를 만들어 각각 학습시켰습니다</a:t>
            </a:r>
            <a:r>
              <a:rPr lang="en-US" altLang="ko-KR"/>
              <a:t>.</a:t>
            </a:r>
            <a:endParaRPr lang="en-US" altLang="ko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32052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Airiss 인턴십</a:t>
            </a:r>
            <a:endParaRPr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869275" y="2418100"/>
            <a:ext cx="11985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진민주</a:t>
            </a:r>
            <a:endParaRPr sz="15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2"/>
          <p:cNvPicPr preferRelativeResize="0"/>
          <p:nvPr/>
        </p:nvPicPr>
        <p:blipFill rotWithShape="1">
          <a:blip r:embed="rId3">
            <a:alphaModFix/>
          </a:blip>
          <a:srcRect b="23989"/>
          <a:stretch/>
        </p:blipFill>
        <p:spPr>
          <a:xfrm>
            <a:off x="0" y="-104775"/>
            <a:ext cx="9144000" cy="4326299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2"/>
          <p:cNvSpPr txBox="1"/>
          <p:nvPr/>
        </p:nvSpPr>
        <p:spPr>
          <a:xfrm>
            <a:off x="765531" y="4399737"/>
            <a:ext cx="7942051" cy="743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ko" sz="1500" dirty="0">
                <a:solidFill>
                  <a:schemeClr val="bg1"/>
                </a:solidFill>
              </a:rPr>
              <a:t>knife: 파란색</a:t>
            </a:r>
            <a:r>
              <a:rPr lang="en-US" altLang="ko" sz="1500" dirty="0">
                <a:solidFill>
                  <a:schemeClr val="bg1"/>
                </a:solidFill>
              </a:rPr>
              <a:t>	</a:t>
            </a:r>
            <a:r>
              <a:rPr lang="ko" sz="1500" dirty="0">
                <a:solidFill>
                  <a:schemeClr val="bg1"/>
                </a:solidFill>
              </a:rPr>
              <a:t>gun: 빨간색</a:t>
            </a:r>
            <a:r>
              <a:rPr lang="en-US" altLang="ko" sz="1500" dirty="0">
                <a:solidFill>
                  <a:schemeClr val="bg1"/>
                </a:solidFill>
              </a:rPr>
              <a:t>	</a:t>
            </a:r>
            <a:r>
              <a:rPr lang="ko" sz="1500" dirty="0">
                <a:solidFill>
                  <a:schemeClr val="bg1"/>
                </a:solidFill>
              </a:rPr>
              <a:t>battery: 민트색</a:t>
            </a:r>
            <a:r>
              <a:rPr lang="en-US" altLang="ko" sz="1500" dirty="0">
                <a:solidFill>
                  <a:schemeClr val="bg1"/>
                </a:solidFill>
              </a:rPr>
              <a:t>	</a:t>
            </a:r>
            <a:r>
              <a:rPr lang="ko" sz="1500" dirty="0">
                <a:solidFill>
                  <a:schemeClr val="bg1"/>
                </a:solidFill>
              </a:rPr>
              <a:t>laserpointer: 초록색</a:t>
            </a:r>
            <a:endParaRPr sz="15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5. jitter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2363" y="1171850"/>
            <a:ext cx="4869177" cy="373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6. Mask R-CNN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AB72F4E-B0F4-1976-0530-6E51D072CD17}"/>
              </a:ext>
            </a:extLst>
          </p:cNvPr>
          <p:cNvGrpSpPr/>
          <p:nvPr/>
        </p:nvGrpSpPr>
        <p:grpSpPr>
          <a:xfrm>
            <a:off x="877079" y="1045029"/>
            <a:ext cx="7294922" cy="3978664"/>
            <a:chOff x="-217154" y="1455575"/>
            <a:chExt cx="6038932" cy="361214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CAD0795-455C-F09D-3A64-8909341D3C70}"/>
                </a:ext>
              </a:extLst>
            </p:cNvPr>
            <p:cNvGrpSpPr/>
            <p:nvPr/>
          </p:nvGrpSpPr>
          <p:grpSpPr>
            <a:xfrm>
              <a:off x="-217154" y="1455575"/>
              <a:ext cx="6038932" cy="2941528"/>
              <a:chOff x="-143720" y="1448188"/>
              <a:chExt cx="6243654" cy="1958429"/>
            </a:xfrm>
          </p:grpSpPr>
          <p:pic>
            <p:nvPicPr>
              <p:cNvPr id="6" name="Google Shape;212;p24">
                <a:extLst>
                  <a:ext uri="{FF2B5EF4-FFF2-40B4-BE49-F238E27FC236}">
                    <a16:creationId xmlns:a16="http://schemas.microsoft.com/office/drawing/2014/main" id="{9AA5C81A-497D-2146-D6F1-9308F71142D8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3018728" y="1448188"/>
                <a:ext cx="3081206" cy="195842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" name="Google Shape;213;p24">
                <a:extLst>
                  <a:ext uri="{FF2B5EF4-FFF2-40B4-BE49-F238E27FC236}">
                    <a16:creationId xmlns:a16="http://schemas.microsoft.com/office/drawing/2014/main" id="{18145D86-40C9-1CF1-8295-6F73A90D1A8A}"/>
                  </a:ext>
                </a:extLst>
              </p:cNvPr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-143720" y="1448188"/>
                <a:ext cx="3081206" cy="195842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C941C0F-5CEA-F226-CE1A-4849BE77E0BB}"/>
                </a:ext>
              </a:extLst>
            </p:cNvPr>
            <p:cNvSpPr txBox="1"/>
            <p:nvPr/>
          </p:nvSpPr>
          <p:spPr>
            <a:xfrm>
              <a:off x="1760536" y="4397103"/>
              <a:ext cx="3172407" cy="6706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1. </a:t>
              </a:r>
              <a:r>
                <a:rPr lang="en-US" altLang="ko-KR" dirty="0" err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HighLow</a:t>
              </a:r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&amp;&amp; Jitter</a:t>
              </a:r>
            </a:p>
            <a:p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2. Train : validation : test = 8 : 1 : 1</a:t>
              </a:r>
            </a:p>
            <a:p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3. </a:t>
              </a:r>
              <a:r>
                <a:rPr lang="en-US" altLang="ko-KR" dirty="0" err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batch_size</a:t>
              </a:r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 = 4 &amp;&amp; </a:t>
              </a:r>
              <a:r>
                <a:rPr lang="en-US" altLang="ko-KR" dirty="0" err="1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lr</a:t>
              </a:r>
              <a:r>
                <a:rPr lang="en-US" altLang="ko-K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=0.005</a:t>
              </a:r>
              <a:endPara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7553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34F29996-18DF-A5A9-BA7A-84006CA0B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648" y="171750"/>
            <a:ext cx="3600000" cy="2400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9BF54B9-6C80-1257-338E-C7F39941C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3861" y="171750"/>
            <a:ext cx="3600000" cy="24000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C8D1DB7-FB25-DDC5-8F88-42A8C704A1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648" y="2606652"/>
            <a:ext cx="3600000" cy="24000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0ED60B7F-CABA-2E2C-2DC6-2C9A820B1D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3861" y="2606652"/>
            <a:ext cx="3600000" cy="2400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B5FD984-39B1-0ADF-35C4-6B4415910B33}"/>
              </a:ext>
            </a:extLst>
          </p:cNvPr>
          <p:cNvSpPr txBox="1"/>
          <p:nvPr/>
        </p:nvSpPr>
        <p:spPr>
          <a:xfrm>
            <a:off x="3809815" y="171750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knife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C5CA78-D31D-06B6-8049-EF7D4E260E21}"/>
              </a:ext>
            </a:extLst>
          </p:cNvPr>
          <p:cNvSpPr txBox="1"/>
          <p:nvPr/>
        </p:nvSpPr>
        <p:spPr>
          <a:xfrm>
            <a:off x="7754261" y="171750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gun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4ED587D-DC77-8CB3-BF19-79F531E3F356}"/>
              </a:ext>
            </a:extLst>
          </p:cNvPr>
          <p:cNvSpPr txBox="1"/>
          <p:nvPr/>
        </p:nvSpPr>
        <p:spPr>
          <a:xfrm>
            <a:off x="3699016" y="2606651"/>
            <a:ext cx="801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battery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6CFDFC4-13F7-EDE7-F980-9BBE7AB2679B}"/>
              </a:ext>
            </a:extLst>
          </p:cNvPr>
          <p:cNvSpPr txBox="1"/>
          <p:nvPr/>
        </p:nvSpPr>
        <p:spPr>
          <a:xfrm>
            <a:off x="7163173" y="2606652"/>
            <a:ext cx="1444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laserpointer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7DF2D22-68C7-81AF-7EA2-E82F367F9ED8}"/>
              </a:ext>
            </a:extLst>
          </p:cNvPr>
          <p:cNvGrpSpPr/>
          <p:nvPr/>
        </p:nvGrpSpPr>
        <p:grpSpPr>
          <a:xfrm>
            <a:off x="2970387" y="479527"/>
            <a:ext cx="5253965" cy="2652300"/>
            <a:chOff x="2976565" y="477817"/>
            <a:chExt cx="5253965" cy="2652300"/>
          </a:xfrm>
        </p:grpSpPr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153EA3E4-6CAE-5979-FCEC-49ABC19314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r="73849" b="1559"/>
            <a:stretch/>
          </p:blipFill>
          <p:spPr>
            <a:xfrm>
              <a:off x="2976565" y="477818"/>
              <a:ext cx="1444901" cy="215689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7F40A4A9-E3B5-260D-AD1C-94383F9263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6684" t="3628" r="49265" b="-2070"/>
            <a:stretch/>
          </p:blipFill>
          <p:spPr>
            <a:xfrm>
              <a:off x="6895498" y="477817"/>
              <a:ext cx="1328854" cy="215689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3E4EB3D3-6581-7BD8-8674-EE412230C7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50979" t="1167" r="25283" b="389"/>
            <a:stretch/>
          </p:blipFill>
          <p:spPr>
            <a:xfrm>
              <a:off x="3154030" y="2914428"/>
              <a:ext cx="1311570" cy="215689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756BE6B-1E03-67FA-07F3-F4B330983E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75169" t="5184" r="1093" b="-3627"/>
            <a:stretch/>
          </p:blipFill>
          <p:spPr>
            <a:xfrm>
              <a:off x="6918960" y="2914427"/>
              <a:ext cx="1311570" cy="2156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412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2349" y="524732"/>
            <a:ext cx="4838701" cy="4171951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5"/>
          <p:cNvSpPr/>
          <p:nvPr/>
        </p:nvSpPr>
        <p:spPr>
          <a:xfrm>
            <a:off x="3089587" y="2273250"/>
            <a:ext cx="893100" cy="597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탐지</a:t>
            </a:r>
            <a:endParaRPr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BA3141-33CB-36A5-2AE1-9FE122FBED4F}"/>
              </a:ext>
            </a:extLst>
          </p:cNvPr>
          <p:cNvGrpSpPr/>
          <p:nvPr/>
        </p:nvGrpSpPr>
        <p:grpSpPr>
          <a:xfrm>
            <a:off x="232950" y="1004362"/>
            <a:ext cx="2651700" cy="3134775"/>
            <a:chOff x="96325" y="1159125"/>
            <a:chExt cx="2651700" cy="3134775"/>
          </a:xfrm>
        </p:grpSpPr>
        <p:pic>
          <p:nvPicPr>
            <p:cNvPr id="219" name="Google Shape;219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6325" y="1159125"/>
              <a:ext cx="2651700" cy="2651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1" name="Google Shape;221;p25"/>
            <p:cNvSpPr txBox="1"/>
            <p:nvPr/>
          </p:nvSpPr>
          <p:spPr>
            <a:xfrm>
              <a:off x="994825" y="3893700"/>
              <a:ext cx="932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dirty="0">
                  <a:solidFill>
                    <a:schemeClr val="bg1"/>
                  </a:solidFill>
                  <a:latin typeface="Lato"/>
                  <a:ea typeface="Lato"/>
                  <a:cs typeface="Lato"/>
                  <a:sym typeface="Lato"/>
                </a:rPr>
                <a:t>test 원본</a:t>
              </a:r>
              <a:endParaRPr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CDE1842-72D4-5D0A-FC52-8E929E2D2B3F}"/>
              </a:ext>
            </a:extLst>
          </p:cNvPr>
          <p:cNvSpPr txBox="1"/>
          <p:nvPr/>
        </p:nvSpPr>
        <p:spPr>
          <a:xfrm>
            <a:off x="530239" y="4222012"/>
            <a:ext cx="383221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1. </a:t>
            </a:r>
            <a:r>
              <a:rPr lang="en-US" altLang="ko-KR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HighLow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&amp;&amp; Jitter</a:t>
            </a:r>
          </a:p>
          <a:p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2. Train : validation = 9 : 1</a:t>
            </a:r>
          </a:p>
          <a:p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3. </a:t>
            </a:r>
            <a:r>
              <a:rPr lang="en-US" altLang="ko-KR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batch_size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= 4 &amp;&amp; </a:t>
            </a:r>
            <a:r>
              <a:rPr lang="en-US" altLang="ko-KR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lr</a:t>
            </a:r>
            <a:r>
              <a:rPr lang="en-US" altLang="ko-K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=0.005</a:t>
            </a:r>
            <a:endParaRPr lang="ko-KR" alt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5FD4A6C2-1F49-E73E-CFA4-030E680D5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861" y="2606651"/>
            <a:ext cx="3600000" cy="24000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B499059-D17E-085D-92D7-A67AA49F0E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104" y="2606652"/>
            <a:ext cx="3600000" cy="24000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706E8F0-0497-3A2A-5F84-75BFCB497E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3861" y="116974"/>
            <a:ext cx="3600000" cy="2400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1B48A71-E124-ECF9-CA6F-FC05CCB1A7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104" y="116974"/>
            <a:ext cx="3600000" cy="240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CC8692-3001-0C77-1BDE-EDA8C3222C35}"/>
              </a:ext>
            </a:extLst>
          </p:cNvPr>
          <p:cNvSpPr txBox="1"/>
          <p:nvPr/>
        </p:nvSpPr>
        <p:spPr>
          <a:xfrm>
            <a:off x="3809815" y="171750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knife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F28C62-A019-1D3A-0111-6A7B534EEB57}"/>
              </a:ext>
            </a:extLst>
          </p:cNvPr>
          <p:cNvSpPr txBox="1"/>
          <p:nvPr/>
        </p:nvSpPr>
        <p:spPr>
          <a:xfrm>
            <a:off x="7754261" y="171750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gun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15C00F-05A5-193A-2C19-0A9849D24AAF}"/>
              </a:ext>
            </a:extLst>
          </p:cNvPr>
          <p:cNvSpPr txBox="1"/>
          <p:nvPr/>
        </p:nvSpPr>
        <p:spPr>
          <a:xfrm>
            <a:off x="3699016" y="2606651"/>
            <a:ext cx="801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battery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EF3F68-98A5-2699-1B70-2BFB3EB03F9A}"/>
              </a:ext>
            </a:extLst>
          </p:cNvPr>
          <p:cNvSpPr txBox="1"/>
          <p:nvPr/>
        </p:nvSpPr>
        <p:spPr>
          <a:xfrm>
            <a:off x="7163173" y="2606652"/>
            <a:ext cx="1444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laserpointer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0D1653A-46A6-C106-7C77-6552109B2EA3}"/>
              </a:ext>
            </a:extLst>
          </p:cNvPr>
          <p:cNvGrpSpPr/>
          <p:nvPr/>
        </p:nvGrpSpPr>
        <p:grpSpPr>
          <a:xfrm>
            <a:off x="2831890" y="455035"/>
            <a:ext cx="5412006" cy="2616571"/>
            <a:chOff x="2875248" y="569204"/>
            <a:chExt cx="5412006" cy="2616571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B1B94D87-7487-E34E-DF1B-4B6E356DA2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1" r="74763" b="22618"/>
            <a:stretch/>
          </p:blipFill>
          <p:spPr>
            <a:xfrm>
              <a:off x="2875248" y="575124"/>
              <a:ext cx="1444901" cy="154804"/>
            </a:xfrm>
            <a:prstGeom prst="rect">
              <a:avLst/>
            </a:prstGeom>
          </p:spPr>
        </p:pic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1DC5DC1D-A4D2-FDE6-5F96-6C20D8F7AD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5785" t="1" r="48978" b="22618"/>
            <a:stretch/>
          </p:blipFill>
          <p:spPr>
            <a:xfrm>
              <a:off x="6842353" y="569204"/>
              <a:ext cx="1444901" cy="154803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9D7E260-2E1C-1E5F-F159-8A2523D1C6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5785" t="1" r="48978" b="22618"/>
            <a:stretch/>
          </p:blipFill>
          <p:spPr>
            <a:xfrm>
              <a:off x="2875248" y="3025854"/>
              <a:ext cx="1444901" cy="154803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B54C266-7C4C-A836-880B-E7D86BE24C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74763" b="-11217"/>
            <a:stretch/>
          </p:blipFill>
          <p:spPr>
            <a:xfrm>
              <a:off x="6834747" y="2963284"/>
              <a:ext cx="1444901" cy="2224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5369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감사합니다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목차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101600" lvl="0" indent="0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rPr lang="en-US" altLang="ko-KR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0.  </a:t>
            </a:r>
            <a:r>
              <a:rPr lang="ko" altLang="ko-KR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json 설명</a:t>
            </a:r>
            <a:endParaRPr lang="en-US" altLang="ko-KR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indent="0">
              <a:lnSpc>
                <a:spcPct val="110000"/>
              </a:lnSpc>
              <a:spcBef>
                <a:spcPts val="1200"/>
              </a:spcBef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1. Augmentation</a:t>
            </a:r>
          </a:p>
          <a:p>
            <a:pPr marL="101600" indent="0">
              <a:lnSpc>
                <a:spcPct val="110000"/>
              </a:lnSpc>
              <a:spcBef>
                <a:spcPts val="1200"/>
              </a:spcBef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groundtruths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categorical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4.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manipulation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5.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jitter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alt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6. </a:t>
            </a:r>
            <a:r>
              <a:rPr lang="ko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Mask R-CNN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0. </a:t>
            </a: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json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47" name="Google Shape;147;p15"/>
          <p:cNvPicPr preferRelativeResize="0"/>
          <p:nvPr/>
        </p:nvPicPr>
        <p:blipFill rotWithShape="1">
          <a:blip r:embed="rId3">
            <a:alphaModFix/>
          </a:blip>
          <a:srcRect l="94002" t="85904"/>
          <a:stretch/>
        </p:blipFill>
        <p:spPr>
          <a:xfrm>
            <a:off x="5990645" y="1396206"/>
            <a:ext cx="2172000" cy="26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/>
          <p:nvPr/>
        </p:nvSpPr>
        <p:spPr>
          <a:xfrm>
            <a:off x="6990300" y="689000"/>
            <a:ext cx="1346100" cy="496800"/>
          </a:xfrm>
          <a:prstGeom prst="wedgeEllipseCallout">
            <a:avLst>
              <a:gd name="adj1" fmla="val -24712"/>
              <a:gd name="adj2" fmla="val 129006"/>
            </a:avLst>
          </a:prstGeom>
          <a:solidFill>
            <a:srgbClr val="B4A7D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bbox</a:t>
            </a: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5528050" y="4258050"/>
            <a:ext cx="1989600" cy="496800"/>
          </a:xfrm>
          <a:prstGeom prst="wedgeEllipseCallout">
            <a:avLst>
              <a:gd name="adj1" fmla="val 25704"/>
              <a:gd name="adj2" fmla="val -31202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segmentation</a:t>
            </a:r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body" idx="1"/>
          </p:nvPr>
        </p:nvSpPr>
        <p:spPr>
          <a:xfrm>
            <a:off x="190501" y="1952625"/>
            <a:ext cx="5496070" cy="13877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altLang="ko" sz="18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Annotation</a:t>
            </a:r>
          </a:p>
          <a:p>
            <a:pPr marL="590550" lvl="1" indent="0">
              <a:buSzPts val="1500"/>
              <a:buNone/>
            </a:pPr>
            <a:r>
              <a:rPr lang="en-US" altLang="ko" sz="1600" dirty="0">
                <a:solidFill>
                  <a:schemeClr val="bg1"/>
                </a:solidFill>
              </a:rPr>
              <a:t>1. </a:t>
            </a:r>
            <a:r>
              <a:rPr lang="ko" sz="1600" dirty="0">
                <a:solidFill>
                  <a:schemeClr val="bg1"/>
                </a:solidFill>
              </a:rPr>
              <a:t>segmentation: 겉 테두리 x, y 값이 순서대로 저장</a:t>
            </a:r>
            <a:endParaRPr sz="1600" dirty="0">
              <a:solidFill>
                <a:schemeClr val="bg1"/>
              </a:solidFill>
            </a:endParaRPr>
          </a:p>
          <a:p>
            <a:pPr marL="590550" lvl="1" indent="0">
              <a:buSzPts val="1500"/>
              <a:buNone/>
            </a:pPr>
            <a:r>
              <a:rPr lang="en-US" altLang="ko" sz="1600" dirty="0">
                <a:solidFill>
                  <a:schemeClr val="bg1"/>
                </a:solidFill>
              </a:rPr>
              <a:t>2. </a:t>
            </a:r>
            <a:r>
              <a:rPr lang="ko" sz="1600" dirty="0">
                <a:solidFill>
                  <a:schemeClr val="bg1"/>
                </a:solidFill>
              </a:rPr>
              <a:t>bbox: x, y, </a:t>
            </a:r>
            <a:r>
              <a:rPr lang="en-US" altLang="ko" sz="1600" dirty="0">
                <a:solidFill>
                  <a:schemeClr val="bg1"/>
                </a:solidFill>
              </a:rPr>
              <a:t>width, height</a:t>
            </a:r>
            <a:endParaRPr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19100" algn="ctr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augmentation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6" name="Google Shape;156;p16"/>
          <p:cNvSpPr txBox="1">
            <a:spLocks noGrp="1"/>
          </p:cNvSpPr>
          <p:nvPr>
            <p:ph type="body" idx="1"/>
          </p:nvPr>
        </p:nvSpPr>
        <p:spPr>
          <a:xfrm>
            <a:off x="1346200" y="1307850"/>
            <a:ext cx="5541000" cy="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! 주어진 이미지를 랜덤하게 resize해서 증강</a:t>
            </a:r>
            <a:endParaRPr sz="17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7" name="Google Shape;157;p16"/>
          <p:cNvSpPr txBox="1">
            <a:spLocks noGrp="1"/>
          </p:cNvSpPr>
          <p:nvPr>
            <p:ph type="body" idx="1"/>
          </p:nvPr>
        </p:nvSpPr>
        <p:spPr>
          <a:xfrm>
            <a:off x="1297500" y="1981000"/>
            <a:ext cx="6909000" cy="7995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fx = round(random.uniform(0.5, 1.5), 1)</a:t>
            </a:r>
            <a:endParaRPr sz="15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fy = round(random.uniform(0.5, 1.5), 1)</a:t>
            </a:r>
            <a:endParaRPr lang="en-US" sz="15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500" dirty="0"/>
          </a:p>
        </p:txBody>
      </p:sp>
      <p:sp>
        <p:nvSpPr>
          <p:cNvPr id="159" name="Google Shape;159;p16"/>
          <p:cNvSpPr txBox="1">
            <a:spLocks noGrp="1"/>
          </p:cNvSpPr>
          <p:nvPr>
            <p:ph type="body" idx="1"/>
          </p:nvPr>
        </p:nvSpPr>
        <p:spPr>
          <a:xfrm>
            <a:off x="4816950" y="3887825"/>
            <a:ext cx="3916025" cy="1139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※  json update </a:t>
            </a:r>
            <a:endParaRPr lang="en-US" altLang="ko" sz="1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ko" sz="1400" dirty="0">
                <a:solidFill>
                  <a:schemeClr val="bg1"/>
                </a:solidFill>
              </a:rPr>
              <a:t>1. </a:t>
            </a:r>
            <a:r>
              <a:rPr lang="ko" sz="1400" dirty="0">
                <a:solidFill>
                  <a:schemeClr val="bg1"/>
                </a:solidFill>
              </a:rPr>
              <a:t>segmentation: seg(x) * fx, seg(y) * fy</a:t>
            </a:r>
            <a:endParaRPr lang="en-US" altLang="ko" sz="14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altLang="ko" sz="1400" dirty="0">
                <a:solidFill>
                  <a:schemeClr val="bg1"/>
                </a:solidFill>
              </a:rPr>
              <a:t>2. </a:t>
            </a:r>
            <a:r>
              <a:rPr lang="ko" sz="1400" dirty="0">
                <a:solidFill>
                  <a:schemeClr val="bg1"/>
                </a:solidFill>
              </a:rPr>
              <a:t>bbox: update_img의 shape 값으로 저장</a:t>
            </a:r>
            <a:endParaRPr sz="1400" dirty="0">
              <a:solidFill>
                <a:schemeClr val="bg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7EE41A7-05BF-ACAD-0F79-D5C0D5FF7098}"/>
              </a:ext>
            </a:extLst>
          </p:cNvPr>
          <p:cNvGrpSpPr/>
          <p:nvPr/>
        </p:nvGrpSpPr>
        <p:grpSpPr>
          <a:xfrm>
            <a:off x="1297500" y="2476075"/>
            <a:ext cx="6909000" cy="1411750"/>
            <a:chOff x="1297500" y="2476075"/>
            <a:chExt cx="6909000" cy="1411750"/>
          </a:xfrm>
        </p:grpSpPr>
        <p:sp>
          <p:nvSpPr>
            <p:cNvPr id="2" name="Google Shape;157;p16">
              <a:extLst>
                <a:ext uri="{FF2B5EF4-FFF2-40B4-BE49-F238E27FC236}">
                  <a16:creationId xmlns:a16="http://schemas.microsoft.com/office/drawing/2014/main" id="{EE4AFD5B-F116-5B7D-D7B2-70B666E299D1}"/>
                </a:ext>
              </a:extLst>
            </p:cNvPr>
            <p:cNvSpPr txBox="1">
              <a:spLocks/>
            </p:cNvSpPr>
            <p:nvPr/>
          </p:nvSpPr>
          <p:spPr>
            <a:xfrm>
              <a:off x="1297500" y="2476075"/>
              <a:ext cx="6909000" cy="1411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Lato"/>
                <a:buChar char="●"/>
                <a:defRPr sz="13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1pPr>
              <a:lvl2pPr marL="914400" marR="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○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2pPr>
              <a:lvl3pPr marL="1371600" marR="0" lvl="2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■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3pPr>
              <a:lvl4pPr marL="1828800" marR="0" lvl="3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●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4pPr>
              <a:lvl5pPr marL="2286000" marR="0" lvl="4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○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5pPr>
              <a:lvl6pPr marL="2743200" marR="0" lvl="5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■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6pPr>
              <a:lvl7pPr marL="3200400" marR="0" lvl="6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●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7pPr>
              <a:lvl8pPr marL="3657600" marR="0" lvl="7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○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8pPr>
              <a:lvl9pPr marL="4114800" marR="0" lvl="8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Lato"/>
                <a:buChar char="■"/>
                <a:defRPr sz="1100" b="0" i="0" u="none" strike="noStrike" cap="none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defRPr>
              </a:lvl9pPr>
            </a:lstStyle>
            <a:p>
              <a:pPr marL="0" indent="0">
                <a:lnSpc>
                  <a:spcPct val="142857"/>
                </a:lnSpc>
                <a:buFont typeface="Lato"/>
                <a:buNone/>
              </a:pPr>
              <a:endParaRPr lang="en-US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indent="0">
                <a:lnSpc>
                  <a:spcPct val="142857"/>
                </a:lnSpc>
                <a:buFont typeface="Lato"/>
                <a:buNone/>
              </a:pP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update_img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 = cv2.resize(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img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, 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dsize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=(0, 0), 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fx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=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fx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, 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fy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=</a:t>
              </a:r>
              <a:r>
                <a:rPr lang="en-US" altLang="ko" sz="1500" dirty="0" err="1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fy</a:t>
              </a:r>
              <a:r>
                <a:rPr lang="en-US" altLang="ko" sz="1500" dirty="0">
                  <a:solidFill>
                    <a:srgbClr val="24292F"/>
                  </a:solidFill>
                  <a:highlight>
                    <a:srgbClr val="FFFFFF"/>
                  </a:highlight>
                  <a:latin typeface="Courier New"/>
                  <a:ea typeface="Courier New"/>
                  <a:cs typeface="Courier New"/>
                  <a:sym typeface="Courier New"/>
                </a:rPr>
                <a:t>, interpolation=cv2.INTER_LINEAR)</a:t>
              </a:r>
              <a:endParaRPr lang="en-US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indent="0">
                <a:lnSpc>
                  <a:spcPct val="142857"/>
                </a:lnSpc>
                <a:buFont typeface="Lato"/>
                <a:buNone/>
              </a:pPr>
              <a:endParaRPr lang="en-US" sz="15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marL="0" indent="0">
                <a:spcAft>
                  <a:spcPts val="1200"/>
                </a:spcAft>
                <a:buFont typeface="Lato"/>
                <a:buNone/>
              </a:pPr>
              <a:endParaRPr lang="en-US" sz="1500" dirty="0"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6283200" y="2780522"/>
              <a:ext cx="1563300" cy="609000"/>
            </a:xfrm>
            <a:prstGeom prst="frame">
              <a:avLst>
                <a:gd name="adj1" fmla="val 3788"/>
              </a:avLst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7"/>
          <p:cNvSpPr/>
          <p:nvPr/>
        </p:nvSpPr>
        <p:spPr>
          <a:xfrm>
            <a:off x="233475" y="3940750"/>
            <a:ext cx="933900" cy="1266300"/>
          </a:xfrm>
          <a:prstGeom prst="frame">
            <a:avLst>
              <a:gd name="adj1" fmla="val 3788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/>
          <p:nvPr/>
        </p:nvSpPr>
        <p:spPr>
          <a:xfrm>
            <a:off x="7011275" y="247625"/>
            <a:ext cx="933900" cy="1266300"/>
          </a:xfrm>
          <a:prstGeom prst="frame">
            <a:avLst>
              <a:gd name="adj1" fmla="val 3788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tx2">
                    <a:lumMod val="60000"/>
                    <a:lumOff val="40000"/>
                  </a:schemeClr>
                </a:solidFill>
              </a:rPr>
              <a:t>2. groundtruths</a:t>
            </a:r>
            <a:endParaRPr sz="30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/>
          </a:blip>
          <a:srcRect t="4123" r="616" b="66652"/>
          <a:stretch/>
        </p:blipFill>
        <p:spPr>
          <a:xfrm>
            <a:off x="191662" y="1482150"/>
            <a:ext cx="8760676" cy="133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9"/>
          <p:cNvSpPr txBox="1">
            <a:spLocks noGrp="1"/>
          </p:cNvSpPr>
          <p:nvPr>
            <p:ph type="body" idx="1"/>
          </p:nvPr>
        </p:nvSpPr>
        <p:spPr>
          <a:xfrm>
            <a:off x="797982" y="3126500"/>
            <a:ext cx="8037936" cy="17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ko" sz="1100" dirty="0">
                <a:solidFill>
                  <a:srgbClr val="24292F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# seg 칠하기</a:t>
            </a:r>
            <a:endParaRPr sz="1100" dirty="0">
              <a:solidFill>
                <a:srgbClr val="24292F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cv2.fillPoly(ground_truths_img, [seg], category_color[category_id-1])</a:t>
            </a: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24292F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ko" sz="1100" dirty="0">
                <a:solidFill>
                  <a:srgbClr val="24292F"/>
                </a:solidFill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# bbox 그리기</a:t>
            </a:r>
            <a:endParaRPr sz="1100" dirty="0">
              <a:solidFill>
                <a:srgbClr val="24292F"/>
              </a:solidFill>
              <a:highlight>
                <a:schemeClr val="lt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cv2.rectangle(ground_truths_img, (bbox[0], bbox[1]),</a:t>
            </a: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rgbClr val="24292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(bbox[2]+bbox[0], bbox[3]+bbox[1]), category_color[category_id-1], 3)</a:t>
            </a:r>
            <a:endParaRPr sz="1100" dirty="0">
              <a:solidFill>
                <a:srgbClr val="24292F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3. categorical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6" name="Google Shape;186;p20"/>
          <p:cNvSpPr txBox="1"/>
          <p:nvPr/>
        </p:nvSpPr>
        <p:spPr>
          <a:xfrm>
            <a:off x="875250" y="1307850"/>
            <a:ext cx="7883400" cy="3713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01600" lvl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r>
              <a:rPr lang="en-US" alt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1. </a:t>
            </a:r>
            <a:r>
              <a:rPr 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카테고리 단일화</a:t>
            </a:r>
            <a:endParaRPr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1: knife</a:t>
            </a:r>
            <a:endParaRPr sz="15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lt1"/>
                </a:solidFill>
              </a:rPr>
              <a:t>- a</a:t>
            </a:r>
            <a:r>
              <a:rPr lang="en-US" altLang="ko" sz="1500" dirty="0">
                <a:solidFill>
                  <a:schemeClr val="lt1"/>
                </a:solidFill>
              </a:rPr>
              <a:t>r</a:t>
            </a:r>
            <a:r>
              <a:rPr lang="ko" sz="1500" dirty="0">
                <a:solidFill>
                  <a:schemeClr val="lt1"/>
                </a:solidFill>
              </a:rPr>
              <a:t>tknife, chefknife, fruitknife, jackknife, officeutilityknife, steakknife, swissarmyknife</a:t>
            </a:r>
            <a:endParaRPr sz="1500" dirty="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2: gun</a:t>
            </a:r>
            <a:endParaRPr sz="1500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lt1"/>
                </a:solidFill>
              </a:rPr>
              <a:t>- gasgun, toygun</a:t>
            </a:r>
            <a:endParaRPr sz="1500" dirty="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3: battery</a:t>
            </a:r>
            <a:endParaRPr sz="1500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ko" sz="15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4: laserpointer</a:t>
            </a:r>
            <a:endParaRPr sz="1500" b="1" i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01600" lvl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r>
              <a:rPr lang="en-US" alt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2. </a:t>
            </a:r>
            <a:r>
              <a:rPr lang="ko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카테고리당 이미지 10,000개를 resize해서 생성</a:t>
            </a:r>
            <a:endParaRPr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4. manipulation</a:t>
            </a:r>
            <a:endParaRPr sz="3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2" name="Google Shape;192;p21"/>
          <p:cNvSpPr txBox="1"/>
          <p:nvPr/>
        </p:nvSpPr>
        <p:spPr>
          <a:xfrm>
            <a:off x="537600" y="1226102"/>
            <a:ext cx="8353425" cy="879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500"/>
            </a:pPr>
            <a:r>
              <a:rPr lang="en-US" alt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 </a:t>
            </a:r>
            <a:r>
              <a:rPr 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카테고리를 단일화 시킨 이미지와 background image들을 랜덤한 위치, 랜덤한 이미지로 합성</a:t>
            </a:r>
            <a:endParaRPr sz="15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3335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</a:pPr>
            <a:r>
              <a:rPr lang="en-US" alt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 </a:t>
            </a:r>
            <a:r>
              <a:rPr lang="ko" sz="15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한 개의 background image에 카테고리 당 3개~5개, 총 12~20개의 카테고리 이미지를 합성</a:t>
            </a:r>
            <a:endParaRPr sz="15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E73822E-5D70-039D-68CF-A9B8F63C2C82}"/>
              </a:ext>
            </a:extLst>
          </p:cNvPr>
          <p:cNvGrpSpPr/>
          <p:nvPr/>
        </p:nvGrpSpPr>
        <p:grpSpPr>
          <a:xfrm>
            <a:off x="1873576" y="2266478"/>
            <a:ext cx="5886748" cy="1821193"/>
            <a:chOff x="215472" y="2157824"/>
            <a:chExt cx="5142441" cy="156460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4D4BC42-D291-AF38-A94F-25172A552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5472" y="2157824"/>
              <a:ext cx="5142441" cy="1108520"/>
            </a:xfrm>
            <a:prstGeom prst="rect">
              <a:avLst/>
            </a:prstGeom>
          </p:spPr>
        </p:pic>
        <p:sp>
          <p:nvSpPr>
            <p:cNvPr id="7" name="Google Shape;194;p21">
              <a:extLst>
                <a:ext uri="{FF2B5EF4-FFF2-40B4-BE49-F238E27FC236}">
                  <a16:creationId xmlns:a16="http://schemas.microsoft.com/office/drawing/2014/main" id="{DF6FF39C-2582-5340-4FD8-3B6D260BD443}"/>
                </a:ext>
              </a:extLst>
            </p:cNvPr>
            <p:cNvSpPr txBox="1"/>
            <p:nvPr/>
          </p:nvSpPr>
          <p:spPr>
            <a:xfrm>
              <a:off x="864586" y="3119732"/>
              <a:ext cx="3844211" cy="6026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20000"/>
                </a:lnSpc>
                <a:spcBef>
                  <a:spcPts val="1100"/>
                </a:spcBef>
                <a:spcAft>
                  <a:spcPts val="0"/>
                </a:spcAft>
                <a:buNone/>
              </a:pPr>
              <a:r>
                <a:rPr lang="ko" sz="1500" dirty="0">
                  <a:solidFill>
                    <a:schemeClr val="bg1"/>
                  </a:solidFill>
                </a:rPr>
                <a:t>                   </a:t>
              </a:r>
              <a:r>
                <a:rPr lang="en-US" altLang="ko-KR" sz="1500" dirty="0">
                  <a:solidFill>
                    <a:schemeClr val="bg1"/>
                  </a:solidFill>
                </a:rPr>
                <a:t>background image</a:t>
              </a:r>
              <a:endParaRPr sz="15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C6E3EA-903E-09A6-822F-31E53D7FAC93}"/>
              </a:ext>
            </a:extLst>
          </p:cNvPr>
          <p:cNvGrpSpPr/>
          <p:nvPr/>
        </p:nvGrpSpPr>
        <p:grpSpPr>
          <a:xfrm>
            <a:off x="2524162" y="2235341"/>
            <a:ext cx="3844211" cy="2642896"/>
            <a:chOff x="2080726" y="2643825"/>
            <a:chExt cx="4264089" cy="2685526"/>
          </a:xfrm>
        </p:grpSpPr>
        <p:pic>
          <p:nvPicPr>
            <p:cNvPr id="193" name="Google Shape;193;p21"/>
            <p:cNvPicPr preferRelativeResize="0"/>
            <p:nvPr/>
          </p:nvPicPr>
          <p:blipFill rotWithShape="1">
            <a:blip r:embed="rId4">
              <a:alphaModFix/>
            </a:blip>
            <a:srcRect r="71611" b="74248"/>
            <a:stretch/>
          </p:blipFill>
          <p:spPr>
            <a:xfrm>
              <a:off x="2617900" y="2643825"/>
              <a:ext cx="3629938" cy="15237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4" name="Google Shape;194;p21"/>
            <p:cNvSpPr txBox="1"/>
            <p:nvPr/>
          </p:nvSpPr>
          <p:spPr>
            <a:xfrm>
              <a:off x="2080726" y="4167525"/>
              <a:ext cx="4264089" cy="11618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lnSpc>
                  <a:spcPct val="120000"/>
                </a:lnSpc>
                <a:spcBef>
                  <a:spcPts val="1100"/>
                </a:spcBef>
                <a:spcAft>
                  <a:spcPts val="0"/>
                </a:spcAft>
                <a:buNone/>
              </a:pPr>
              <a:r>
                <a:rPr lang="ko" sz="1500" dirty="0">
                  <a:solidFill>
                    <a:schemeClr val="bg1"/>
                  </a:solidFill>
                </a:rPr>
                <a:t>                   -high                           - low</a:t>
              </a:r>
              <a:endParaRPr sz="1500" dirty="0">
                <a:solidFill>
                  <a:schemeClr val="bg1"/>
                </a:solidFill>
              </a:endParaRPr>
            </a:p>
            <a:p>
              <a:pPr marL="0" lvl="0" indent="0" algn="l" rtl="0">
                <a:lnSpc>
                  <a:spcPct val="120000"/>
                </a:lnSpc>
                <a:spcBef>
                  <a:spcPts val="1100"/>
                </a:spcBef>
                <a:spcAft>
                  <a:spcPts val="1100"/>
                </a:spcAft>
                <a:buNone/>
              </a:pPr>
              <a:r>
                <a:rPr lang="en-US" altLang="ko" sz="1500" dirty="0">
                  <a:solidFill>
                    <a:schemeClr val="bg1"/>
                  </a:solidFill>
                </a:rPr>
                <a:t>	            </a:t>
              </a:r>
              <a:r>
                <a:rPr lang="ko" sz="1500" dirty="0">
                  <a:solidFill>
                    <a:schemeClr val="bg1"/>
                  </a:solidFill>
                </a:rPr>
                <a:t>총 20,000장</a:t>
              </a:r>
              <a:endParaRPr sz="15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</TotalTime>
  <Words>878</Words>
  <Application>Microsoft Office PowerPoint</Application>
  <PresentationFormat>화면 슬라이드 쇼(16:9)</PresentationFormat>
  <Paragraphs>121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Arial</vt:lpstr>
      <vt:lpstr>Courier New</vt:lpstr>
      <vt:lpstr>Lato</vt:lpstr>
      <vt:lpstr>Montserrat</vt:lpstr>
      <vt:lpstr>Focus</vt:lpstr>
      <vt:lpstr>Airiss 인턴십</vt:lpstr>
      <vt:lpstr>목차</vt:lpstr>
      <vt:lpstr>0. json</vt:lpstr>
      <vt:lpstr>augmentation</vt:lpstr>
      <vt:lpstr>PowerPoint 프레젠테이션</vt:lpstr>
      <vt:lpstr>PowerPoint 프레젠테이션</vt:lpstr>
      <vt:lpstr>2. groundtruths</vt:lpstr>
      <vt:lpstr>3. categorical</vt:lpstr>
      <vt:lpstr>4. manipulation</vt:lpstr>
      <vt:lpstr>PowerPoint 프레젠테이션</vt:lpstr>
      <vt:lpstr>5. jitter</vt:lpstr>
      <vt:lpstr>6. Mask R-CNN</vt:lpstr>
      <vt:lpstr>PowerPoint 프레젠테이션</vt:lpstr>
      <vt:lpstr>PowerPoint 프레젠테이션</vt:lpstr>
      <vt:lpstr>PowerPoint 프레젠테이션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Airiss 인턴십</dc:title>
  <cp:lastModifiedBy>AiRISS</cp:lastModifiedBy>
  <cp:revision>109</cp:revision>
  <dcterms:modified xsi:type="dcterms:W3CDTF">2023-02-23T01:53:02Z</dcterms:modified>
</cp:coreProperties>
</file>